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8"/>
  </p:notesMasterIdLst>
  <p:handoutMasterIdLst>
    <p:handoutMasterId r:id="rId19"/>
  </p:handoutMasterIdLst>
  <p:sldIdLst>
    <p:sldId id="256" r:id="rId5"/>
    <p:sldId id="261" r:id="rId6"/>
    <p:sldId id="262" r:id="rId7"/>
    <p:sldId id="259" r:id="rId8"/>
    <p:sldId id="263" r:id="rId9"/>
    <p:sldId id="266" r:id="rId10"/>
    <p:sldId id="267" r:id="rId11"/>
    <p:sldId id="268" r:id="rId12"/>
    <p:sldId id="269" r:id="rId13"/>
    <p:sldId id="270" r:id="rId14"/>
    <p:sldId id="271" r:id="rId15"/>
    <p:sldId id="272"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108" d="100"/>
          <a:sy n="108" d="100"/>
        </p:scale>
        <p:origin x="88" y="192"/>
      </p:cViewPr>
      <p:guideLst/>
    </p:cSldViewPr>
  </p:slideViewPr>
  <p:notesTextViewPr>
    <p:cViewPr>
      <p:scale>
        <a:sx n="200" d="100"/>
        <a:sy n="200" d="100"/>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750AC01-D39D-4F3A-9DC8-2A211EE986A2}">
      <dgm:prSet phldrT="[Text]" custT="1"/>
      <dgm:spPr/>
      <dgm:t>
        <a:bodyPr/>
        <a:lstStyle/>
        <a:p>
          <a:r>
            <a:rPr lang="en-US" sz="2800" dirty="0"/>
            <a:t>What is the expected price range for a given mobile phone model based on its specifications?</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1"/>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1"/>
      <dgm:spPr/>
    </dgm:pt>
    <dgm:pt modelId="{429CABD1-4116-474B-81BF-735E2CA9DD00}" type="pres">
      <dgm:prSet presAssocID="{7E5AA53B-3EEE-4DE4-BB81-9044890C2946}" presName="dstNode" presStyleLbl="node1" presStyleIdx="0" presStyleCnt="1"/>
      <dgm:spPr/>
    </dgm:pt>
    <dgm:pt modelId="{58319267-C71E-43C9-94E1-827D0616C7A7}" type="pres">
      <dgm:prSet presAssocID="{6750AC01-D39D-4F3A-9DC8-2A211EE986A2}" presName="text_1" presStyleLbl="node1" presStyleIdx="0" presStyleCnt="1" custScaleX="114145" custScaleY="95066">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1"/>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5141216" y="-822394"/>
          <a:ext cx="6394758" cy="6394758"/>
        </a:xfrm>
        <a:prstGeom prst="blockArc">
          <a:avLst>
            <a:gd name="adj1" fmla="val 18900000"/>
            <a:gd name="adj2" fmla="val 2700000"/>
            <a:gd name="adj3" fmla="val 338"/>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319267-C71E-43C9-94E1-827D0616C7A7}">
      <dsp:nvSpPr>
        <dsp:cNvPr id="0" name=""/>
        <dsp:cNvSpPr/>
      </dsp:nvSpPr>
      <dsp:spPr>
        <a:xfrm>
          <a:off x="823450" y="1310635"/>
          <a:ext cx="6197872" cy="2128697"/>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51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What is the expected price range for a given mobile phone model based on its specifications?</a:t>
          </a:r>
        </a:p>
      </dsp:txBody>
      <dsp:txXfrm>
        <a:off x="823450" y="1310635"/>
        <a:ext cx="6197872" cy="2128697"/>
      </dsp:txXfrm>
    </dsp:sp>
    <dsp:sp modelId="{07CB3071-D555-47DA-A36A-69EB91531FD8}">
      <dsp:nvSpPr>
        <dsp:cNvPr id="0" name=""/>
        <dsp:cNvSpPr/>
      </dsp:nvSpPr>
      <dsp:spPr>
        <a:xfrm>
          <a:off x="-192012" y="975497"/>
          <a:ext cx="2798973" cy="2798973"/>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10/19/2023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10/19/2023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10/19/2023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github.com/users/koteswar-e/projects/1/"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www.youtube.com/watch?v=880YXMnTeu4" TargetMode="External"/><Relationship Id="rId5" Type="http://schemas.openxmlformats.org/officeDocument/2006/relationships/hyperlink" Target="https://www.youtube.com/watch?v=rROyz_hZjKQ" TargetMode="External"/><Relationship Id="rId4" Type="http://schemas.openxmlformats.org/officeDocument/2006/relationships/hyperlink" Target="https://www.youtube.com/watch?v=mLz_Q7L95C8"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8.jpeg"/><Relationship Id="rId10" Type="http://schemas.microsoft.com/office/2007/relationships/diagramDrawing" Target="../diagrams/drawing1.xml"/><Relationship Id="rId4" Type="http://schemas.openxmlformats.org/officeDocument/2006/relationships/notesSlide" Target="../notesSlides/notesSlide3.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png"/><Relationship Id="rId2" Type="http://schemas.openxmlformats.org/officeDocument/2006/relationships/audio" Target="../media/media7.m4a"/><Relationship Id="rId16" Type="http://schemas.openxmlformats.org/officeDocument/2006/relationships/image" Target="../media/image22.png"/><Relationship Id="rId1" Type="http://schemas.microsoft.com/office/2007/relationships/media" Target="../media/media7.m4a"/><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hyperlink" Target="https://www.kaggle.com/datasets/fhabibimoghaddam/mobile-price-prediction"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265" t="9091" r="3502" b="-1"/>
          <a:stretch/>
        </p:blipFill>
        <p:spPr>
          <a:xfrm>
            <a:off x="20" y="-415566"/>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MOBILE PRICE PREDICTION</a:t>
            </a:r>
          </a:p>
        </p:txBody>
      </p:sp>
      <p:pic>
        <p:nvPicPr>
          <p:cNvPr id="57" name="Audio 56">
            <a:hlinkClick r:id="" action="ppaction://media"/>
            <a:extLst>
              <a:ext uri="{FF2B5EF4-FFF2-40B4-BE49-F238E27FC236}">
                <a16:creationId xmlns:a16="http://schemas.microsoft.com/office/drawing/2014/main" id="{0F058D42-17C1-A2C5-1E01-636D9701FB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slow" p14:dur="800" advTm="5922">
        <p:circle/>
      </p:transition>
    </mc:Choice>
    <mc:Fallback xmlns="">
      <p:transition spd="slow" advTm="5922">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E758-6ADE-1228-C783-1EDA01D0FA20}"/>
              </a:ext>
            </a:extLst>
          </p:cNvPr>
          <p:cNvSpPr>
            <a:spLocks noGrp="1"/>
          </p:cNvSpPr>
          <p:nvPr>
            <p:ph type="title"/>
          </p:nvPr>
        </p:nvSpPr>
        <p:spPr/>
        <p:txBody>
          <a:bodyPr>
            <a:normAutofit/>
          </a:bodyPr>
          <a:lstStyle/>
          <a:p>
            <a:r>
              <a:rPr lang="en-IN" sz="4400" dirty="0"/>
              <a:t>MODELS TO BE USED</a:t>
            </a:r>
            <a:endParaRPr lang="en-US" sz="4400" dirty="0"/>
          </a:p>
        </p:txBody>
      </p:sp>
      <p:sp>
        <p:nvSpPr>
          <p:cNvPr id="3" name="Content Placeholder 2">
            <a:extLst>
              <a:ext uri="{FF2B5EF4-FFF2-40B4-BE49-F238E27FC236}">
                <a16:creationId xmlns:a16="http://schemas.microsoft.com/office/drawing/2014/main" id="{2AB41993-69C8-3B04-F29A-CED73C4A7A8D}"/>
              </a:ext>
            </a:extLst>
          </p:cNvPr>
          <p:cNvSpPr>
            <a:spLocks noGrp="1"/>
          </p:cNvSpPr>
          <p:nvPr>
            <p:ph idx="1"/>
          </p:nvPr>
        </p:nvSpPr>
        <p:spPr>
          <a:xfrm>
            <a:off x="581192" y="2180496"/>
            <a:ext cx="11029615" cy="4078064"/>
          </a:xfrm>
        </p:spPr>
        <p:txBody>
          <a:bodyPr>
            <a:normAutofit fontScale="92500" lnSpcReduction="10000"/>
          </a:bodyPr>
          <a:lstStyle/>
          <a:p>
            <a:r>
              <a:rPr lang="en-US" sz="2400" dirty="0"/>
              <a:t>To guarantee flawless execution, a data engineering pipeline is used throughout the entire process.</a:t>
            </a:r>
          </a:p>
          <a:p>
            <a:r>
              <a:rPr lang="en-US" sz="2400" dirty="0"/>
              <a:t>To make sure the appropriate set of data is gathered for the problem statement, the five Vs of data are examined.</a:t>
            </a:r>
          </a:p>
          <a:p>
            <a:r>
              <a:rPr lang="en-US" sz="2400" dirty="0"/>
              <a:t>Data preprocessing is done to make sure the data is free of bias, noise, and outliers.</a:t>
            </a:r>
          </a:p>
          <a:p>
            <a:r>
              <a:rPr lang="en-US" sz="2400" dirty="0"/>
              <a:t>To make categorical variables and non-numeric values understandable to the machine learning model, feature extraction is done.</a:t>
            </a:r>
          </a:p>
          <a:p>
            <a:r>
              <a:rPr lang="en-US" sz="2400" dirty="0"/>
              <a:t>The dataset is used to create Random Forest Regressor and Linear Regression models.</a:t>
            </a:r>
          </a:p>
          <a:p>
            <a:r>
              <a:rPr lang="en-US" sz="2400" dirty="0"/>
              <a:t>Errors and accuracy are calculated to assess models.</a:t>
            </a:r>
          </a:p>
          <a:p>
            <a:r>
              <a:rPr lang="en-US" sz="2400" dirty="0"/>
              <a:t>Successful model deployment occurs.</a:t>
            </a:r>
            <a:endParaRPr lang="en-US" dirty="0"/>
          </a:p>
        </p:txBody>
      </p:sp>
      <p:pic>
        <p:nvPicPr>
          <p:cNvPr id="18" name="Audio 17">
            <a:hlinkClick r:id="" action="ppaction://media"/>
            <a:extLst>
              <a:ext uri="{FF2B5EF4-FFF2-40B4-BE49-F238E27FC236}">
                <a16:creationId xmlns:a16="http://schemas.microsoft.com/office/drawing/2014/main" id="{82EA8CDC-B733-D7B3-0FFF-8101630D99A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57615562"/>
      </p:ext>
    </p:extLst>
  </p:cSld>
  <p:clrMapOvr>
    <a:masterClrMapping/>
  </p:clrMapOvr>
  <mc:AlternateContent xmlns:mc="http://schemas.openxmlformats.org/markup-compatibility/2006" xmlns:p14="http://schemas.microsoft.com/office/powerpoint/2010/main">
    <mc:Choice Requires="p14">
      <p:transition spd="slow" p14:dur="2000" advTm="20472"/>
    </mc:Choice>
    <mc:Fallback xmlns="">
      <p:transition spd="slow" advTm="20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0B3F-9FFE-67C0-56DE-A7667325774C}"/>
              </a:ext>
            </a:extLst>
          </p:cNvPr>
          <p:cNvSpPr>
            <a:spLocks noGrp="1"/>
          </p:cNvSpPr>
          <p:nvPr>
            <p:ph type="title"/>
          </p:nvPr>
        </p:nvSpPr>
        <p:spPr/>
        <p:txBody>
          <a:bodyPr>
            <a:normAutofit/>
          </a:bodyPr>
          <a:lstStyle/>
          <a:p>
            <a:r>
              <a:rPr lang="en-US" sz="4400" dirty="0"/>
              <a:t>References</a:t>
            </a:r>
          </a:p>
        </p:txBody>
      </p:sp>
      <p:sp>
        <p:nvSpPr>
          <p:cNvPr id="3" name="Content Placeholder 2">
            <a:extLst>
              <a:ext uri="{FF2B5EF4-FFF2-40B4-BE49-F238E27FC236}">
                <a16:creationId xmlns:a16="http://schemas.microsoft.com/office/drawing/2014/main" id="{D0B72F77-304B-A71E-0506-09B3CFFC2BF9}"/>
              </a:ext>
            </a:extLst>
          </p:cNvPr>
          <p:cNvSpPr>
            <a:spLocks noGrp="1"/>
          </p:cNvSpPr>
          <p:nvPr>
            <p:ph idx="1"/>
          </p:nvPr>
        </p:nvSpPr>
        <p:spPr>
          <a:xfrm>
            <a:off x="581192" y="1470906"/>
            <a:ext cx="11029615" cy="4517679"/>
          </a:xfrm>
        </p:spPr>
        <p:txBody>
          <a:bodyPr>
            <a:normAutofit/>
          </a:bodyPr>
          <a:lstStyle/>
          <a:p>
            <a:r>
              <a:rPr lang="en-US" sz="2200" dirty="0">
                <a:solidFill>
                  <a:schemeClr val="tx1"/>
                </a:solidFill>
                <a:hlinkClick r:id="rId4">
                  <a:extLst>
                    <a:ext uri="{A12FA001-AC4F-418D-AE19-62706E023703}">
                      <ahyp:hlinkClr xmlns:ahyp="http://schemas.microsoft.com/office/drawing/2018/hyperlinkcolor" val="tx"/>
                    </a:ext>
                  </a:extLst>
                </a:hlinkClick>
              </a:rPr>
              <a:t>https://www.youtube.com/watch?v=mLz_Q7L95C8</a:t>
            </a:r>
            <a:endParaRPr lang="en-US" sz="2200" dirty="0">
              <a:solidFill>
                <a:schemeClr val="tx1"/>
              </a:solidFill>
            </a:endParaRPr>
          </a:p>
          <a:p>
            <a:endParaRPr lang="en-US" sz="2200" dirty="0">
              <a:solidFill>
                <a:schemeClr val="tx1"/>
              </a:solidFill>
            </a:endParaRPr>
          </a:p>
          <a:p>
            <a:r>
              <a:rPr lang="en-US" sz="2200" dirty="0">
                <a:solidFill>
                  <a:schemeClr val="tx1"/>
                </a:solidFill>
                <a:hlinkClick r:id="rId5">
                  <a:extLst>
                    <a:ext uri="{A12FA001-AC4F-418D-AE19-62706E023703}">
                      <ahyp:hlinkClr xmlns:ahyp="http://schemas.microsoft.com/office/drawing/2018/hyperlinkcolor" val="tx"/>
                    </a:ext>
                  </a:extLst>
                </a:hlinkClick>
              </a:rPr>
              <a:t>https://www.youtube.com/watch?v=rROyz_hZjKQ</a:t>
            </a:r>
            <a:endParaRPr lang="en-US" sz="2200" dirty="0">
              <a:solidFill>
                <a:schemeClr val="tx1"/>
              </a:solidFill>
            </a:endParaRPr>
          </a:p>
          <a:p>
            <a:pPr marL="0" indent="0">
              <a:buNone/>
            </a:pPr>
            <a:endParaRPr lang="en-US" sz="2200" dirty="0">
              <a:solidFill>
                <a:schemeClr val="tx1"/>
              </a:solidFill>
            </a:endParaRPr>
          </a:p>
          <a:p>
            <a:r>
              <a:rPr lang="en-US" sz="2200" dirty="0">
                <a:solidFill>
                  <a:schemeClr val="tx1"/>
                </a:solidFill>
                <a:hlinkClick r:id="rId6"/>
              </a:rPr>
              <a:t>https://www.youtube.com/watch?v=880YXMnTeu4</a:t>
            </a:r>
            <a:endParaRPr lang="en-US" sz="2200" dirty="0">
              <a:solidFill>
                <a:schemeClr val="tx1"/>
              </a:solidFill>
            </a:endParaRPr>
          </a:p>
          <a:p>
            <a:pPr marL="0" indent="0">
              <a:buNone/>
            </a:pPr>
            <a:endParaRPr lang="en-US" sz="2200" dirty="0">
              <a:solidFill>
                <a:schemeClr val="tx1"/>
              </a:solidFill>
            </a:endParaRPr>
          </a:p>
          <a:p>
            <a:r>
              <a:rPr lang="en-US" sz="2200" dirty="0">
                <a:solidFill>
                  <a:schemeClr val="tx1"/>
                </a:solidFill>
              </a:rPr>
              <a:t>Git Link : </a:t>
            </a:r>
            <a:r>
              <a:rPr lang="en-US" sz="2400" dirty="0">
                <a:hlinkClick r:id="rId7"/>
              </a:rPr>
              <a:t>View 1 · Intro To DS_Team-3 (github.com)</a:t>
            </a:r>
            <a:endParaRPr lang="en-US" sz="2200" dirty="0">
              <a:solidFill>
                <a:schemeClr val="tx1"/>
              </a:solidFill>
            </a:endParaRPr>
          </a:p>
        </p:txBody>
      </p:sp>
      <p:pic>
        <p:nvPicPr>
          <p:cNvPr id="6" name="Audio 5">
            <a:hlinkClick r:id="" action="ppaction://media"/>
            <a:extLst>
              <a:ext uri="{FF2B5EF4-FFF2-40B4-BE49-F238E27FC236}">
                <a16:creationId xmlns:a16="http://schemas.microsoft.com/office/drawing/2014/main" id="{DF52326E-0780-AAF1-0847-07ACA0C06EF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0482504"/>
      </p:ext>
    </p:extLst>
  </p:cSld>
  <p:clrMapOvr>
    <a:masterClrMapping/>
  </p:clrMapOvr>
  <mc:AlternateContent xmlns:mc="http://schemas.openxmlformats.org/markup-compatibility/2006" xmlns:p14="http://schemas.microsoft.com/office/powerpoint/2010/main">
    <mc:Choice Requires="p14">
      <p:transition spd="slow" p14:dur="2000" advTm="5175"/>
    </mc:Choice>
    <mc:Fallback xmlns="">
      <p:transition spd="slow" advTm="5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31 Any Questions Stock Photos - Free &amp; Royalty-Free Stock ...">
            <a:extLst>
              <a:ext uri="{FF2B5EF4-FFF2-40B4-BE49-F238E27FC236}">
                <a16:creationId xmlns:a16="http://schemas.microsoft.com/office/drawing/2014/main" id="{70AE70D9-5EE4-67D8-3842-0A6C34DD94B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91556" y="447040"/>
            <a:ext cx="11408888" cy="621792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07986022-3E6B-AFA2-6984-D27C4442E29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3455410"/>
      </p:ext>
    </p:extLst>
  </p:cSld>
  <p:clrMapOvr>
    <a:masterClrMapping/>
  </p:clrMapOvr>
  <mc:AlternateContent xmlns:mc="http://schemas.openxmlformats.org/markup-compatibility/2006" xmlns:p14="http://schemas.microsoft.com/office/powerpoint/2010/main">
    <mc:Choice Requires="p14">
      <p:transition spd="slow" p14:dur="2000" advTm="5545"/>
    </mc:Choice>
    <mc:Fallback xmlns="">
      <p:transition spd="slow" advTm="5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119065" y="2360427"/>
            <a:ext cx="3081576" cy="819737"/>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Content Placeholder 8" descr="A person taking a selfie&#10;&#10;Description automatically generated">
            <a:extLst>
              <a:ext uri="{FF2B5EF4-FFF2-40B4-BE49-F238E27FC236}">
                <a16:creationId xmlns:a16="http://schemas.microsoft.com/office/drawing/2014/main" id="{9C1FA856-F248-1E75-16C9-6F6F245C19CA}"/>
              </a:ext>
            </a:extLst>
          </p:cNvPr>
          <p:cNvPicPr>
            <a:picLocks noGrp="1" noChangeAspect="1"/>
          </p:cNvPicPr>
          <p:nvPr>
            <p:ph idx="1"/>
          </p:nvPr>
        </p:nvPicPr>
        <p:blipFill>
          <a:blip r:embed="rId5"/>
          <a:stretch>
            <a:fillRect/>
          </a:stretch>
        </p:blipFill>
        <p:spPr>
          <a:xfrm>
            <a:off x="6093247" y="2385637"/>
            <a:ext cx="2220265" cy="2220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6">
            <a:extLst>
              <a:ext uri="{FF2B5EF4-FFF2-40B4-BE49-F238E27FC236}">
                <a16:creationId xmlns:a16="http://schemas.microsoft.com/office/drawing/2014/main" id="{F27E9FF0-3126-BB9D-A0A9-3C3C9AC989CA}"/>
              </a:ext>
            </a:extLst>
          </p:cNvPr>
          <p:cNvSpPr>
            <a:spLocks noGrp="1"/>
          </p:cNvSpPr>
          <p:nvPr>
            <p:ph type="title"/>
          </p:nvPr>
        </p:nvSpPr>
        <p:spPr/>
        <p:txBody>
          <a:bodyPr>
            <a:noAutofit/>
          </a:bodyPr>
          <a:lstStyle/>
          <a:p>
            <a:r>
              <a:rPr lang="en-US" sz="6600" dirty="0">
                <a:solidFill>
                  <a:schemeClr val="tx1"/>
                </a:solidFill>
              </a:rPr>
              <a:t>Team 3</a:t>
            </a:r>
          </a:p>
        </p:txBody>
      </p:sp>
      <p:pic>
        <p:nvPicPr>
          <p:cNvPr id="17" name="Picture 16" descr="A person smiling at the camera&#10;&#10;Description automatically generated">
            <a:extLst>
              <a:ext uri="{FF2B5EF4-FFF2-40B4-BE49-F238E27FC236}">
                <a16:creationId xmlns:a16="http://schemas.microsoft.com/office/drawing/2014/main" id="{AD1C4D91-3237-9E85-8E1D-8ACD1113F5F4}"/>
              </a:ext>
            </a:extLst>
          </p:cNvPr>
          <p:cNvPicPr>
            <a:picLocks noChangeAspect="1"/>
          </p:cNvPicPr>
          <p:nvPr/>
        </p:nvPicPr>
        <p:blipFill>
          <a:blip r:embed="rId6"/>
          <a:stretch>
            <a:fillRect/>
          </a:stretch>
        </p:blipFill>
        <p:spPr>
          <a:xfrm>
            <a:off x="673198" y="2370033"/>
            <a:ext cx="2220265" cy="2220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6" descr="A person smiling with glasses&#10;&#10;Description automatically generated">
            <a:extLst>
              <a:ext uri="{FF2B5EF4-FFF2-40B4-BE49-F238E27FC236}">
                <a16:creationId xmlns:a16="http://schemas.microsoft.com/office/drawing/2014/main" id="{D6E9CFA0-2D49-F505-1C82-ED7A74664D57}"/>
              </a:ext>
            </a:extLst>
          </p:cNvPr>
          <p:cNvPicPr>
            <a:picLocks noChangeAspect="1"/>
          </p:cNvPicPr>
          <p:nvPr/>
        </p:nvPicPr>
        <p:blipFill>
          <a:blip r:embed="rId7"/>
          <a:stretch>
            <a:fillRect/>
          </a:stretch>
        </p:blipFill>
        <p:spPr>
          <a:xfrm>
            <a:off x="3311181" y="2370032"/>
            <a:ext cx="2364347" cy="2220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 name="Picture 29" descr="A person in a suit&#10;&#10;Description automatically generated">
            <a:extLst>
              <a:ext uri="{FF2B5EF4-FFF2-40B4-BE49-F238E27FC236}">
                <a16:creationId xmlns:a16="http://schemas.microsoft.com/office/drawing/2014/main" id="{0D2AA304-E9C5-BDB6-2DDC-A965D91969C7}"/>
              </a:ext>
            </a:extLst>
          </p:cNvPr>
          <p:cNvPicPr>
            <a:picLocks noChangeAspect="1"/>
          </p:cNvPicPr>
          <p:nvPr/>
        </p:nvPicPr>
        <p:blipFill>
          <a:blip r:embed="rId8"/>
          <a:stretch>
            <a:fillRect/>
          </a:stretch>
        </p:blipFill>
        <p:spPr>
          <a:xfrm>
            <a:off x="8818843" y="2370034"/>
            <a:ext cx="2263942" cy="22202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3" name="TextBox 32">
            <a:extLst>
              <a:ext uri="{FF2B5EF4-FFF2-40B4-BE49-F238E27FC236}">
                <a16:creationId xmlns:a16="http://schemas.microsoft.com/office/drawing/2014/main" id="{B18E8438-2DCB-722A-31C3-D34409B6C36A}"/>
              </a:ext>
            </a:extLst>
          </p:cNvPr>
          <p:cNvSpPr txBox="1"/>
          <p:nvPr/>
        </p:nvSpPr>
        <p:spPr>
          <a:xfrm>
            <a:off x="685661" y="5560765"/>
            <a:ext cx="2401611" cy="369332"/>
          </a:xfrm>
          <a:prstGeom prst="rect">
            <a:avLst/>
          </a:prstGeom>
          <a:noFill/>
        </p:spPr>
        <p:txBody>
          <a:bodyPr wrap="square" rtlCol="0">
            <a:spAutoFit/>
          </a:bodyPr>
          <a:lstStyle/>
          <a:p>
            <a:r>
              <a:rPr lang="en-US" b="1" dirty="0">
                <a:solidFill>
                  <a:schemeClr val="bg1">
                    <a:lumMod val="95000"/>
                  </a:schemeClr>
                </a:solidFill>
              </a:rPr>
              <a:t>Mamatha Thippani</a:t>
            </a:r>
          </a:p>
        </p:txBody>
      </p:sp>
      <p:sp>
        <p:nvSpPr>
          <p:cNvPr id="34" name="TextBox 33">
            <a:extLst>
              <a:ext uri="{FF2B5EF4-FFF2-40B4-BE49-F238E27FC236}">
                <a16:creationId xmlns:a16="http://schemas.microsoft.com/office/drawing/2014/main" id="{821BAFB4-8A0A-A2FC-90FF-20F04FAEA0FA}"/>
              </a:ext>
            </a:extLst>
          </p:cNvPr>
          <p:cNvSpPr txBox="1"/>
          <p:nvPr/>
        </p:nvSpPr>
        <p:spPr>
          <a:xfrm>
            <a:off x="3311181" y="5560765"/>
            <a:ext cx="2552950" cy="369332"/>
          </a:xfrm>
          <a:prstGeom prst="rect">
            <a:avLst/>
          </a:prstGeom>
          <a:noFill/>
        </p:spPr>
        <p:txBody>
          <a:bodyPr wrap="square" rtlCol="0">
            <a:spAutoFit/>
          </a:bodyPr>
          <a:lstStyle/>
          <a:p>
            <a:r>
              <a:rPr lang="en-US" b="1" dirty="0">
                <a:solidFill>
                  <a:schemeClr val="bg1">
                    <a:lumMod val="95000"/>
                  </a:schemeClr>
                </a:solidFill>
              </a:rPr>
              <a:t>Mamatha </a:t>
            </a:r>
            <a:r>
              <a:rPr lang="en-US" b="1" dirty="0" err="1">
                <a:solidFill>
                  <a:schemeClr val="bg1">
                    <a:lumMod val="95000"/>
                  </a:schemeClr>
                </a:solidFill>
              </a:rPr>
              <a:t>Peddamala</a:t>
            </a:r>
            <a:endParaRPr lang="en-US" b="1" dirty="0">
              <a:solidFill>
                <a:schemeClr val="bg1">
                  <a:lumMod val="95000"/>
                </a:schemeClr>
              </a:solidFill>
            </a:endParaRPr>
          </a:p>
        </p:txBody>
      </p:sp>
      <p:sp>
        <p:nvSpPr>
          <p:cNvPr id="35" name="TextBox 34">
            <a:extLst>
              <a:ext uri="{FF2B5EF4-FFF2-40B4-BE49-F238E27FC236}">
                <a16:creationId xmlns:a16="http://schemas.microsoft.com/office/drawing/2014/main" id="{0E332FE2-CC70-7C47-3C5B-ADEEA0785F03}"/>
              </a:ext>
            </a:extLst>
          </p:cNvPr>
          <p:cNvSpPr txBox="1"/>
          <p:nvPr/>
        </p:nvSpPr>
        <p:spPr>
          <a:xfrm>
            <a:off x="6151822" y="5560765"/>
            <a:ext cx="2367343" cy="369332"/>
          </a:xfrm>
          <a:prstGeom prst="rect">
            <a:avLst/>
          </a:prstGeom>
          <a:noFill/>
        </p:spPr>
        <p:txBody>
          <a:bodyPr wrap="square" rtlCol="0">
            <a:spAutoFit/>
          </a:bodyPr>
          <a:lstStyle/>
          <a:p>
            <a:r>
              <a:rPr lang="en-US" b="1" dirty="0" err="1">
                <a:solidFill>
                  <a:schemeClr val="bg1">
                    <a:lumMod val="95000"/>
                  </a:schemeClr>
                </a:solidFill>
              </a:rPr>
              <a:t>Koteswar</a:t>
            </a:r>
            <a:r>
              <a:rPr lang="en-US" b="1" dirty="0">
                <a:solidFill>
                  <a:schemeClr val="bg1">
                    <a:lumMod val="95000"/>
                  </a:schemeClr>
                </a:solidFill>
              </a:rPr>
              <a:t> </a:t>
            </a:r>
            <a:r>
              <a:rPr lang="en-US" b="1" dirty="0" err="1">
                <a:solidFill>
                  <a:schemeClr val="bg1">
                    <a:lumMod val="95000"/>
                  </a:schemeClr>
                </a:solidFill>
              </a:rPr>
              <a:t>Enamadni</a:t>
            </a:r>
            <a:endParaRPr lang="en-US" b="1" dirty="0">
              <a:solidFill>
                <a:schemeClr val="bg1">
                  <a:lumMod val="95000"/>
                </a:schemeClr>
              </a:solidFill>
            </a:endParaRPr>
          </a:p>
        </p:txBody>
      </p:sp>
      <p:sp>
        <p:nvSpPr>
          <p:cNvPr id="36" name="TextBox 35">
            <a:extLst>
              <a:ext uri="{FF2B5EF4-FFF2-40B4-BE49-F238E27FC236}">
                <a16:creationId xmlns:a16="http://schemas.microsoft.com/office/drawing/2014/main" id="{7B0BDCE5-A9B7-0DA5-9658-8A7F85A07EC1}"/>
              </a:ext>
            </a:extLst>
          </p:cNvPr>
          <p:cNvSpPr txBox="1"/>
          <p:nvPr/>
        </p:nvSpPr>
        <p:spPr>
          <a:xfrm>
            <a:off x="9219406" y="5560765"/>
            <a:ext cx="2626992" cy="369332"/>
          </a:xfrm>
          <a:prstGeom prst="rect">
            <a:avLst/>
          </a:prstGeom>
          <a:noFill/>
        </p:spPr>
        <p:txBody>
          <a:bodyPr wrap="square" rtlCol="0">
            <a:spAutoFit/>
          </a:bodyPr>
          <a:lstStyle/>
          <a:p>
            <a:r>
              <a:rPr lang="en-US" b="1" dirty="0">
                <a:solidFill>
                  <a:schemeClr val="bg1">
                    <a:lumMod val="95000"/>
                  </a:schemeClr>
                </a:solidFill>
              </a:rPr>
              <a:t>Teja</a:t>
            </a:r>
            <a:r>
              <a:rPr lang="en-US" dirty="0">
                <a:solidFill>
                  <a:schemeClr val="bg1">
                    <a:lumMod val="95000"/>
                  </a:schemeClr>
                </a:solidFill>
              </a:rPr>
              <a:t> </a:t>
            </a:r>
            <a:r>
              <a:rPr lang="en-US" b="1" dirty="0">
                <a:solidFill>
                  <a:schemeClr val="bg1">
                    <a:lumMod val="95000"/>
                  </a:schemeClr>
                </a:solidFill>
              </a:rPr>
              <a:t>Reddy Soma</a:t>
            </a:r>
          </a:p>
        </p:txBody>
      </p:sp>
      <p:pic>
        <p:nvPicPr>
          <p:cNvPr id="28" name="Audio 27">
            <a:hlinkClick r:id="" action="ppaction://media"/>
            <a:extLst>
              <a:ext uri="{FF2B5EF4-FFF2-40B4-BE49-F238E27FC236}">
                <a16:creationId xmlns:a16="http://schemas.microsoft.com/office/drawing/2014/main" id="{C2EEB841-2BC4-BFB0-A2DF-91B6D18A625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4="http://schemas.microsoft.com/office/powerpoint/2010/main">
    <mc:Choice Requires="p14">
      <p:transition spd="slow" p14:dur="2000" advTm="4272"/>
    </mc:Choice>
    <mc:Fallback xmlns="">
      <p:transition spd="slow" advTm="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E3B7-3CD2-5A11-9965-FF02506E2394}"/>
              </a:ext>
            </a:extLst>
          </p:cNvPr>
          <p:cNvSpPr>
            <a:spLocks noGrp="1"/>
          </p:cNvSpPr>
          <p:nvPr>
            <p:ph type="title"/>
          </p:nvPr>
        </p:nvSpPr>
        <p:spPr/>
        <p:txBody>
          <a:bodyPr>
            <a:normAutofit/>
          </a:bodyPr>
          <a:lstStyle/>
          <a:p>
            <a:r>
              <a:rPr lang="en-US" sz="3600" dirty="0"/>
              <a:t>INTRODUCTION</a:t>
            </a:r>
          </a:p>
        </p:txBody>
      </p:sp>
      <p:sp>
        <p:nvSpPr>
          <p:cNvPr id="3" name="Content Placeholder 2">
            <a:extLst>
              <a:ext uri="{FF2B5EF4-FFF2-40B4-BE49-F238E27FC236}">
                <a16:creationId xmlns:a16="http://schemas.microsoft.com/office/drawing/2014/main" id="{632B480E-0A75-FF43-2E19-86D7D9278BF8}"/>
              </a:ext>
            </a:extLst>
          </p:cNvPr>
          <p:cNvSpPr>
            <a:spLocks noGrp="1"/>
          </p:cNvSpPr>
          <p:nvPr>
            <p:ph sz="half" idx="1"/>
          </p:nvPr>
        </p:nvSpPr>
        <p:spPr>
          <a:xfrm>
            <a:off x="581193" y="2228003"/>
            <a:ext cx="5593364" cy="4191651"/>
          </a:xfrm>
        </p:spPr>
        <p:txBody>
          <a:bodyPr/>
          <a:lstStyle/>
          <a:p>
            <a:r>
              <a:rPr lang="en-US" dirty="0"/>
              <a:t>Mobile price prediction using python is an application that leverages the power of data to estimate the price of a Mobile phone based on various attributes. This can be immensely helpful for both consumers and businesses alike. For consumers, it aids them in making informed purchasing decisions by assessing whether a given mobile phone's price is justified by its specifications. Business entities, particularly those in the Mobile phone industry, can make use of it to guide pricing strategies and position themselves in the market. </a:t>
            </a:r>
          </a:p>
        </p:txBody>
      </p:sp>
      <p:pic>
        <p:nvPicPr>
          <p:cNvPr id="6" name="Content Placeholder 5" descr="A person standing next to a large screen">
            <a:extLst>
              <a:ext uri="{FF2B5EF4-FFF2-40B4-BE49-F238E27FC236}">
                <a16:creationId xmlns:a16="http://schemas.microsoft.com/office/drawing/2014/main" id="{0FF912A9-DBFB-A4E7-8B28-99B4E579A699}"/>
              </a:ext>
            </a:extLst>
          </p:cNvPr>
          <p:cNvPicPr>
            <a:picLocks noGrp="1" noChangeAspect="1"/>
          </p:cNvPicPr>
          <p:nvPr>
            <p:ph sz="half" idx="2"/>
          </p:nvPr>
        </p:nvPicPr>
        <p:blipFill>
          <a:blip r:embed="rId4"/>
          <a:stretch>
            <a:fillRect/>
          </a:stretch>
        </p:blipFill>
        <p:spPr>
          <a:xfrm>
            <a:off x="6524027" y="2227263"/>
            <a:ext cx="4192391" cy="4192391"/>
          </a:xfrm>
        </p:spPr>
      </p:pic>
      <p:pic>
        <p:nvPicPr>
          <p:cNvPr id="22" name="Audio 21">
            <a:hlinkClick r:id="" action="ppaction://media"/>
            <a:extLst>
              <a:ext uri="{FF2B5EF4-FFF2-40B4-BE49-F238E27FC236}">
                <a16:creationId xmlns:a16="http://schemas.microsoft.com/office/drawing/2014/main" id="{631A4C4F-C237-AC84-8749-AA1B69C65DA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7384314"/>
      </p:ext>
    </p:extLst>
  </p:cSld>
  <p:clrMapOvr>
    <a:masterClrMapping/>
  </p:clrMapOvr>
  <mc:AlternateContent xmlns:mc="http://schemas.openxmlformats.org/markup-compatibility/2006" xmlns:p14="http://schemas.microsoft.com/office/powerpoint/2010/main">
    <mc:Choice Requires="p14">
      <p:transition spd="slow" p14:dur="2000" advTm="21733"/>
    </mc:Choice>
    <mc:Fallback xmlns="">
      <p:transition spd="slow" advTm="21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0681" r="9091" b="12711"/>
          <a:stretch/>
        </p:blipFill>
        <p:spPr>
          <a:xfrm>
            <a:off x="20" y="-56895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621624"/>
            <a:ext cx="7213600" cy="1085255"/>
          </a:xfrm>
        </p:spPr>
        <p:txBody>
          <a:bodyPr anchor="ctr">
            <a:normAutofit/>
          </a:bodyPr>
          <a:lstStyle/>
          <a:p>
            <a:pPr algn="ctr"/>
            <a:r>
              <a:rPr lang="en-US" sz="4400" dirty="0"/>
              <a:t>Challenge</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4134194837"/>
              </p:ext>
            </p:extLst>
          </p:nvPr>
        </p:nvGraphicFramePr>
        <p:xfrm>
          <a:off x="719571" y="1325711"/>
          <a:ext cx="6829310" cy="47499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9" name="Audio 18">
            <a:hlinkClick r:id="" action="ppaction://media"/>
            <a:extLst>
              <a:ext uri="{FF2B5EF4-FFF2-40B4-BE49-F238E27FC236}">
                <a16:creationId xmlns:a16="http://schemas.microsoft.com/office/drawing/2014/main" id="{800FC8F9-CE00-157E-A816-C10593CA648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slow" p14:dur="2000" advTm="9728"/>
    </mc:Choice>
    <mc:Fallback xmlns="">
      <p:transition spd="slow" advTm="9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0DF2-28AD-6461-0527-A8A18501610F}"/>
              </a:ext>
            </a:extLst>
          </p:cNvPr>
          <p:cNvSpPr>
            <a:spLocks noGrp="1"/>
          </p:cNvSpPr>
          <p:nvPr>
            <p:ph type="title"/>
          </p:nvPr>
        </p:nvSpPr>
        <p:spPr>
          <a:xfrm>
            <a:off x="581191" y="631036"/>
            <a:ext cx="11029616" cy="1013800"/>
          </a:xfrm>
        </p:spPr>
        <p:txBody>
          <a:bodyPr/>
          <a:lstStyle/>
          <a:p>
            <a:r>
              <a:rPr lang="en-US" sz="4400" dirty="0"/>
              <a:t>SOLUTION</a:t>
            </a:r>
          </a:p>
        </p:txBody>
      </p:sp>
      <p:sp>
        <p:nvSpPr>
          <p:cNvPr id="3" name="Content Placeholder 2">
            <a:extLst>
              <a:ext uri="{FF2B5EF4-FFF2-40B4-BE49-F238E27FC236}">
                <a16:creationId xmlns:a16="http://schemas.microsoft.com/office/drawing/2014/main" id="{297FB360-4497-2348-D961-112E7F6AAE09}"/>
              </a:ext>
            </a:extLst>
          </p:cNvPr>
          <p:cNvSpPr>
            <a:spLocks noGrp="1"/>
          </p:cNvSpPr>
          <p:nvPr>
            <p:ph idx="1"/>
          </p:nvPr>
        </p:nvSpPr>
        <p:spPr>
          <a:xfrm>
            <a:off x="581192" y="1828800"/>
            <a:ext cx="11029615" cy="4029999"/>
          </a:xfrm>
        </p:spPr>
        <p:txBody>
          <a:bodyPr>
            <a:normAutofit/>
          </a:bodyPr>
          <a:lstStyle/>
          <a:p>
            <a:r>
              <a:rPr lang="en-US" sz="2800" dirty="0">
                <a:solidFill>
                  <a:schemeClr val="tx1"/>
                </a:solidFill>
                <a:latin typeface="Gill Sans MT" panose="020B0502020104020203"/>
              </a:rPr>
              <a:t>Data analysis and machine learning can be used to calculate the projected price range for a certain mobile phone model based on its specs. A predictive model can forecast a price range with upper and lower boundaries by examining historical data of different mobile phone models and their corresponding characteristics and costs. Businesses and consumers can use this information to make educated decisions about pricing and mobile phone purchases. It is imperative to take into account that the ultimate cost may be influenced by real-world market conditions and elements such as brand repute.</a:t>
            </a:r>
          </a:p>
        </p:txBody>
      </p:sp>
      <p:pic>
        <p:nvPicPr>
          <p:cNvPr id="44" name="Audio 43">
            <a:hlinkClick r:id="" action="ppaction://media"/>
            <a:extLst>
              <a:ext uri="{FF2B5EF4-FFF2-40B4-BE49-F238E27FC236}">
                <a16:creationId xmlns:a16="http://schemas.microsoft.com/office/drawing/2014/main" id="{4EE1ED07-75F7-042C-F4C9-5DDA3D7E227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4603670"/>
      </p:ext>
    </p:extLst>
  </p:cSld>
  <p:clrMapOvr>
    <a:masterClrMapping/>
  </p:clrMapOvr>
  <mc:AlternateContent xmlns:mc="http://schemas.openxmlformats.org/markup-compatibility/2006" xmlns:p14="http://schemas.microsoft.com/office/powerpoint/2010/main">
    <mc:Choice Requires="p14">
      <p:transition spd="slow" p14:dur="2000" advTm="23801"/>
    </mc:Choice>
    <mc:Fallback xmlns="">
      <p:transition spd="slow" advTm="23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3B452-AB85-EE62-CCBE-898D77BD0DBC}"/>
              </a:ext>
            </a:extLst>
          </p:cNvPr>
          <p:cNvSpPr>
            <a:spLocks noGrp="1"/>
          </p:cNvSpPr>
          <p:nvPr>
            <p:ph type="title"/>
          </p:nvPr>
        </p:nvSpPr>
        <p:spPr/>
        <p:txBody>
          <a:bodyPr>
            <a:normAutofit/>
          </a:bodyPr>
          <a:lstStyle/>
          <a:p>
            <a:r>
              <a:rPr lang="en-IN" sz="4400" dirty="0"/>
              <a:t>USER STORY</a:t>
            </a:r>
            <a:endParaRPr lang="en-US" sz="4400" dirty="0"/>
          </a:p>
        </p:txBody>
      </p:sp>
      <p:graphicFrame>
        <p:nvGraphicFramePr>
          <p:cNvPr id="4" name="Content Placeholder 3">
            <a:extLst>
              <a:ext uri="{FF2B5EF4-FFF2-40B4-BE49-F238E27FC236}">
                <a16:creationId xmlns:a16="http://schemas.microsoft.com/office/drawing/2014/main" id="{DB4F2F7A-6143-018A-6191-4979F6F35EE1}"/>
              </a:ext>
            </a:extLst>
          </p:cNvPr>
          <p:cNvGraphicFramePr>
            <a:graphicFrameLocks noGrp="1"/>
          </p:cNvGraphicFramePr>
          <p:nvPr>
            <p:ph idx="1"/>
            <p:extLst>
              <p:ext uri="{D42A27DB-BD31-4B8C-83A1-F6EECF244321}">
                <p14:modId xmlns:p14="http://schemas.microsoft.com/office/powerpoint/2010/main" val="3657158295"/>
              </p:ext>
            </p:extLst>
          </p:nvPr>
        </p:nvGraphicFramePr>
        <p:xfrm>
          <a:off x="424518" y="2567040"/>
          <a:ext cx="2288209" cy="370841"/>
        </p:xfrm>
        <a:graphic>
          <a:graphicData uri="http://schemas.openxmlformats.org/drawingml/2006/table">
            <a:tbl>
              <a:tblPr firstRow="1" bandRow="1">
                <a:tableStyleId>{5C22544A-7EE6-4342-B048-85BDC9FD1C3A}</a:tableStyleId>
              </a:tblPr>
              <a:tblGrid>
                <a:gridCol w="2288209">
                  <a:extLst>
                    <a:ext uri="{9D8B030D-6E8A-4147-A177-3AD203B41FA5}">
                      <a16:colId xmlns:a16="http://schemas.microsoft.com/office/drawing/2014/main" val="788394042"/>
                    </a:ext>
                  </a:extLst>
                </a:gridCol>
              </a:tblGrid>
              <a:tr h="370841">
                <a:tc>
                  <a:txBody>
                    <a:bodyPr/>
                    <a:lstStyle/>
                    <a:p>
                      <a:r>
                        <a:rPr lang="en-IN" sz="1600" dirty="0"/>
                        <a:t>    Business Goal</a:t>
                      </a:r>
                      <a:endParaRPr lang="en-US" sz="1600" dirty="0"/>
                    </a:p>
                  </a:txBody>
                  <a:tcPr/>
                </a:tc>
                <a:extLst>
                  <a:ext uri="{0D108BD9-81ED-4DB2-BD59-A6C34878D82A}">
                    <a16:rowId xmlns:a16="http://schemas.microsoft.com/office/drawing/2014/main" val="266730423"/>
                  </a:ext>
                </a:extLst>
              </a:tr>
            </a:tbl>
          </a:graphicData>
        </a:graphic>
      </p:graphicFrame>
      <p:graphicFrame>
        <p:nvGraphicFramePr>
          <p:cNvPr id="27" name="Table 26">
            <a:extLst>
              <a:ext uri="{FF2B5EF4-FFF2-40B4-BE49-F238E27FC236}">
                <a16:creationId xmlns:a16="http://schemas.microsoft.com/office/drawing/2014/main" id="{E78F3AD4-5658-0D4B-50A3-A688E3736AEC}"/>
              </a:ext>
            </a:extLst>
          </p:cNvPr>
          <p:cNvGraphicFramePr>
            <a:graphicFrameLocks noGrp="1"/>
          </p:cNvGraphicFramePr>
          <p:nvPr>
            <p:extLst>
              <p:ext uri="{D42A27DB-BD31-4B8C-83A1-F6EECF244321}">
                <p14:modId xmlns:p14="http://schemas.microsoft.com/office/powerpoint/2010/main" val="959781055"/>
              </p:ext>
            </p:extLst>
          </p:nvPr>
        </p:nvGraphicFramePr>
        <p:xfrm>
          <a:off x="3551350" y="2204719"/>
          <a:ext cx="1388305" cy="2019607"/>
        </p:xfrm>
        <a:graphic>
          <a:graphicData uri="http://schemas.openxmlformats.org/drawingml/2006/table">
            <a:tbl>
              <a:tblPr firstRow="1" firstCol="1" bandRow="1">
                <a:tableStyleId>{5C22544A-7EE6-4342-B048-85BDC9FD1C3A}</a:tableStyleId>
              </a:tblPr>
              <a:tblGrid>
                <a:gridCol w="1388305">
                  <a:extLst>
                    <a:ext uri="{9D8B030D-6E8A-4147-A177-3AD203B41FA5}">
                      <a16:colId xmlns:a16="http://schemas.microsoft.com/office/drawing/2014/main" val="4166449310"/>
                    </a:ext>
                  </a:extLst>
                </a:gridCol>
              </a:tblGrid>
              <a:tr h="332628">
                <a:tc>
                  <a:txBody>
                    <a:bodyPr/>
                    <a:lstStyle/>
                    <a:p>
                      <a:pPr algn="l">
                        <a:lnSpc>
                          <a:spcPct val="107000"/>
                        </a:lnSpc>
                        <a:spcAft>
                          <a:spcPts val="800"/>
                        </a:spcAft>
                      </a:pPr>
                      <a:r>
                        <a:rPr lang="en-IN" sz="1600" kern="100" dirty="0">
                          <a:effectLst/>
                        </a:rPr>
                        <a:t>User Story</a:t>
                      </a:r>
                      <a:endParaRPr lang="en-US" sz="1600" kern="100" dirty="0">
                        <a:effectLst/>
                      </a:endParaRPr>
                    </a:p>
                  </a:txBody>
                  <a:tcPr marL="68580" marR="68580" marT="0" marB="0"/>
                </a:tc>
                <a:extLst>
                  <a:ext uri="{0D108BD9-81ED-4DB2-BD59-A6C34878D82A}">
                    <a16:rowId xmlns:a16="http://schemas.microsoft.com/office/drawing/2014/main" val="1209156030"/>
                  </a:ext>
                </a:extLst>
              </a:tr>
              <a:tr h="1686979">
                <a:tc>
                  <a:txBody>
                    <a:bodyPr/>
                    <a:lstStyle/>
                    <a:p>
                      <a:pPr algn="l">
                        <a:lnSpc>
                          <a:spcPct val="107000"/>
                        </a:lnSpc>
                        <a:spcAft>
                          <a:spcPts val="800"/>
                        </a:spcAft>
                      </a:pPr>
                      <a:endParaRPr lang="en-IN" sz="1200" kern="100" dirty="0">
                        <a:effectLst/>
                      </a:endParaRPr>
                    </a:p>
                    <a:p>
                      <a:pPr algn="l">
                        <a:lnSpc>
                          <a:spcPct val="107000"/>
                        </a:lnSpc>
                        <a:spcAft>
                          <a:spcPts val="800"/>
                        </a:spcAft>
                      </a:pPr>
                      <a:r>
                        <a:rPr lang="en-IN" sz="1200" kern="100" dirty="0">
                          <a:effectLst/>
                        </a:rPr>
                        <a:t>As a User, I should be able to get a new mobile that meets all my requirements</a:t>
                      </a:r>
                      <a:endParaRPr lang="en-US" sz="1200" kern="100" dirty="0">
                        <a:effectLst/>
                      </a:endParaRPr>
                    </a:p>
                    <a:p>
                      <a:pPr algn="l">
                        <a:lnSpc>
                          <a:spcPct val="107000"/>
                        </a:lnSpc>
                        <a:spcAft>
                          <a:spcPts val="800"/>
                        </a:spcAft>
                      </a:pPr>
                      <a:r>
                        <a:rPr lang="en-I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9881418"/>
                  </a:ext>
                </a:extLst>
              </a:tr>
            </a:tbl>
          </a:graphicData>
        </a:graphic>
      </p:graphicFrame>
      <p:graphicFrame>
        <p:nvGraphicFramePr>
          <p:cNvPr id="28" name="Table 27">
            <a:extLst>
              <a:ext uri="{FF2B5EF4-FFF2-40B4-BE49-F238E27FC236}">
                <a16:creationId xmlns:a16="http://schemas.microsoft.com/office/drawing/2014/main" id="{40EBC128-A090-E0FC-1B8E-23B41C7108D9}"/>
              </a:ext>
            </a:extLst>
          </p:cNvPr>
          <p:cNvGraphicFramePr>
            <a:graphicFrameLocks noGrp="1"/>
          </p:cNvGraphicFramePr>
          <p:nvPr>
            <p:extLst>
              <p:ext uri="{D42A27DB-BD31-4B8C-83A1-F6EECF244321}">
                <p14:modId xmlns:p14="http://schemas.microsoft.com/office/powerpoint/2010/main" val="2543979297"/>
              </p:ext>
            </p:extLst>
          </p:nvPr>
        </p:nvGraphicFramePr>
        <p:xfrm>
          <a:off x="6483114" y="2409193"/>
          <a:ext cx="1791929" cy="1231851"/>
        </p:xfrm>
        <a:graphic>
          <a:graphicData uri="http://schemas.openxmlformats.org/drawingml/2006/table">
            <a:tbl>
              <a:tblPr firstRow="1" bandRow="1">
                <a:tableStyleId>{5C22544A-7EE6-4342-B048-85BDC9FD1C3A}</a:tableStyleId>
              </a:tblPr>
              <a:tblGrid>
                <a:gridCol w="1791929">
                  <a:extLst>
                    <a:ext uri="{9D8B030D-6E8A-4147-A177-3AD203B41FA5}">
                      <a16:colId xmlns:a16="http://schemas.microsoft.com/office/drawing/2014/main" val="2883040250"/>
                    </a:ext>
                  </a:extLst>
                </a:gridCol>
              </a:tblGrid>
              <a:tr h="551329">
                <a:tc>
                  <a:txBody>
                    <a:bodyPr/>
                    <a:lstStyle/>
                    <a:p>
                      <a:pPr algn="l">
                        <a:lnSpc>
                          <a:spcPct val="107000"/>
                        </a:lnSpc>
                        <a:spcAft>
                          <a:spcPts val="800"/>
                        </a:spcAft>
                      </a:pPr>
                      <a:r>
                        <a:rPr lang="en-IN" sz="1600" kern="100" dirty="0">
                          <a:effectLst/>
                          <a:latin typeface="Century Gothic" panose="020B0502020202020204" pitchFamily="34" charset="0"/>
                          <a:ea typeface="Calibri" panose="020F0502020204030204" pitchFamily="34" charset="0"/>
                          <a:cs typeface="Times New Roman" panose="02020603050405020304" pitchFamily="18" charset="0"/>
                        </a:rPr>
                        <a:t>Main Goal</a:t>
                      </a:r>
                      <a:endParaRPr lang="en-US" sz="1600" kern="100" dirty="0">
                        <a:effectLst/>
                        <a:latin typeface="Century Gothic" panose="020B0502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100" kern="1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11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3657842"/>
                  </a:ext>
                </a:extLst>
              </a:tr>
              <a:tr h="680522">
                <a:tc>
                  <a:txBody>
                    <a:bodyPr/>
                    <a:lstStyle/>
                    <a:p>
                      <a:pPr algn="l">
                        <a:lnSpc>
                          <a:spcPct val="107000"/>
                        </a:lnSpc>
                        <a:spcAft>
                          <a:spcPts val="800"/>
                        </a:spcAf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To suggest a mobile to the customer</a:t>
                      </a:r>
                      <a:endParaRPr lang="en-US" sz="1200" kern="100" dirty="0">
                        <a:effectLst/>
                        <a:latin typeface="Century Gothic" panose="020B0502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100" kern="1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11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5477059"/>
                  </a:ext>
                </a:extLst>
              </a:tr>
            </a:tbl>
          </a:graphicData>
        </a:graphic>
      </p:graphicFrame>
      <p:graphicFrame>
        <p:nvGraphicFramePr>
          <p:cNvPr id="29" name="Table 28">
            <a:extLst>
              <a:ext uri="{FF2B5EF4-FFF2-40B4-BE49-F238E27FC236}">
                <a16:creationId xmlns:a16="http://schemas.microsoft.com/office/drawing/2014/main" id="{CD7612D4-DF52-0B1E-BE93-CB6647224410}"/>
              </a:ext>
            </a:extLst>
          </p:cNvPr>
          <p:cNvGraphicFramePr>
            <a:graphicFrameLocks noGrp="1"/>
          </p:cNvGraphicFramePr>
          <p:nvPr>
            <p:extLst>
              <p:ext uri="{D42A27DB-BD31-4B8C-83A1-F6EECF244321}">
                <p14:modId xmlns:p14="http://schemas.microsoft.com/office/powerpoint/2010/main" val="3794361543"/>
              </p:ext>
            </p:extLst>
          </p:nvPr>
        </p:nvGraphicFramePr>
        <p:xfrm>
          <a:off x="9099227" y="2071127"/>
          <a:ext cx="1791929" cy="1909255"/>
        </p:xfrm>
        <a:graphic>
          <a:graphicData uri="http://schemas.openxmlformats.org/drawingml/2006/table">
            <a:tbl>
              <a:tblPr firstRow="1" firstCol="1" bandRow="1">
                <a:tableStyleId>{5C22544A-7EE6-4342-B048-85BDC9FD1C3A}</a:tableStyleId>
              </a:tblPr>
              <a:tblGrid>
                <a:gridCol w="1791929">
                  <a:extLst>
                    <a:ext uri="{9D8B030D-6E8A-4147-A177-3AD203B41FA5}">
                      <a16:colId xmlns:a16="http://schemas.microsoft.com/office/drawing/2014/main" val="1238543478"/>
                    </a:ext>
                  </a:extLst>
                </a:gridCol>
              </a:tblGrid>
              <a:tr h="495942">
                <a:tc>
                  <a:txBody>
                    <a:bodyPr/>
                    <a:lstStyle/>
                    <a:p>
                      <a:pPr algn="l">
                        <a:lnSpc>
                          <a:spcPct val="107000"/>
                        </a:lnSpc>
                        <a:spcAft>
                          <a:spcPts val="800"/>
                        </a:spcAft>
                      </a:pPr>
                      <a:r>
                        <a:rPr lang="en-IN" sz="1600" kern="100" dirty="0">
                          <a:effectLst/>
                        </a:rPr>
                        <a:t>Sub Goal</a:t>
                      </a:r>
                      <a:endParaRPr lang="en-US" sz="1600" kern="100" dirty="0">
                        <a:effectLst/>
                      </a:endParaRPr>
                    </a:p>
                    <a:p>
                      <a:pPr algn="l">
                        <a:lnSpc>
                          <a:spcPct val="107000"/>
                        </a:lnSpc>
                        <a:spcAft>
                          <a:spcPts val="800"/>
                        </a:spcAft>
                      </a:pP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2577634"/>
                  </a:ext>
                </a:extLst>
              </a:tr>
              <a:tr h="1230377">
                <a:tc>
                  <a:txBody>
                    <a:bodyPr/>
                    <a:lstStyle/>
                    <a:p>
                      <a:pPr algn="l">
                        <a:lnSpc>
                          <a:spcPct val="107000"/>
                        </a:lnSpc>
                        <a:spcAft>
                          <a:spcPts val="800"/>
                        </a:spcAft>
                      </a:pPr>
                      <a:r>
                        <a:rPr lang="en-IN" sz="1200" b="1" kern="1200" dirty="0">
                          <a:solidFill>
                            <a:schemeClr val="lt1"/>
                          </a:solidFill>
                          <a:effectLst/>
                          <a:latin typeface="+mn-lt"/>
                          <a:ea typeface="+mn-ea"/>
                          <a:cs typeface="+mn-cs"/>
                        </a:rPr>
                        <a:t>take in the specifications of the customer and process them to find the solution that meets all or maximum of the specifications</a:t>
                      </a: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9227777"/>
                  </a:ext>
                </a:extLst>
              </a:tr>
            </a:tbl>
          </a:graphicData>
        </a:graphic>
      </p:graphicFrame>
      <p:pic>
        <p:nvPicPr>
          <p:cNvPr id="30" name="Picture 29" descr="CRISP-DM Methodology For Your First Data Science Project | by Cornellius  Yudha Wijaya | Towards Data Science">
            <a:extLst>
              <a:ext uri="{FF2B5EF4-FFF2-40B4-BE49-F238E27FC236}">
                <a16:creationId xmlns:a16="http://schemas.microsoft.com/office/drawing/2014/main" id="{5318182F-54EF-C196-B904-05DFC60573E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3879" y="4355229"/>
            <a:ext cx="2696698" cy="2456913"/>
          </a:xfrm>
          <a:prstGeom prst="rect">
            <a:avLst/>
          </a:prstGeom>
          <a:noFill/>
          <a:ln>
            <a:noFill/>
          </a:ln>
        </p:spPr>
      </p:pic>
      <p:graphicFrame>
        <p:nvGraphicFramePr>
          <p:cNvPr id="31" name="Table 30">
            <a:extLst>
              <a:ext uri="{FF2B5EF4-FFF2-40B4-BE49-F238E27FC236}">
                <a16:creationId xmlns:a16="http://schemas.microsoft.com/office/drawing/2014/main" id="{600EB4CB-FE87-3ECE-46BF-13E2E9134987}"/>
              </a:ext>
            </a:extLst>
          </p:cNvPr>
          <p:cNvGraphicFramePr>
            <a:graphicFrameLocks noGrp="1"/>
          </p:cNvGraphicFramePr>
          <p:nvPr>
            <p:extLst>
              <p:ext uri="{D42A27DB-BD31-4B8C-83A1-F6EECF244321}">
                <p14:modId xmlns:p14="http://schemas.microsoft.com/office/powerpoint/2010/main" val="2695585884"/>
              </p:ext>
            </p:extLst>
          </p:nvPr>
        </p:nvGraphicFramePr>
        <p:xfrm>
          <a:off x="2976881" y="5142046"/>
          <a:ext cx="1850912" cy="503584"/>
        </p:xfrm>
        <a:graphic>
          <a:graphicData uri="http://schemas.openxmlformats.org/drawingml/2006/table">
            <a:tbl>
              <a:tblPr firstRow="1" bandRow="1">
                <a:tableStyleId>{5C22544A-7EE6-4342-B048-85BDC9FD1C3A}</a:tableStyleId>
              </a:tblPr>
              <a:tblGrid>
                <a:gridCol w="1850912">
                  <a:extLst>
                    <a:ext uri="{9D8B030D-6E8A-4147-A177-3AD203B41FA5}">
                      <a16:colId xmlns:a16="http://schemas.microsoft.com/office/drawing/2014/main" val="4237045518"/>
                    </a:ext>
                  </a:extLst>
                </a:gridCol>
              </a:tblGrid>
              <a:tr h="503584">
                <a:tc>
                  <a:txBody>
                    <a:bodyPr/>
                    <a:lstStyle/>
                    <a:p>
                      <a:r>
                        <a:rPr lang="en-IN" dirty="0"/>
                        <a:t>Product</a:t>
                      </a:r>
                      <a:endParaRPr lang="en-US" dirty="0"/>
                    </a:p>
                  </a:txBody>
                  <a:tcPr/>
                </a:tc>
                <a:extLst>
                  <a:ext uri="{0D108BD9-81ED-4DB2-BD59-A6C34878D82A}">
                    <a16:rowId xmlns:a16="http://schemas.microsoft.com/office/drawing/2014/main" val="3350652852"/>
                  </a:ext>
                </a:extLst>
              </a:tr>
            </a:tbl>
          </a:graphicData>
        </a:graphic>
      </p:graphicFrame>
      <p:sp>
        <p:nvSpPr>
          <p:cNvPr id="32" name="Arrow: Right 31">
            <a:extLst>
              <a:ext uri="{FF2B5EF4-FFF2-40B4-BE49-F238E27FC236}">
                <a16:creationId xmlns:a16="http://schemas.microsoft.com/office/drawing/2014/main" id="{0807DE06-318D-A7EF-A74D-D0CA6ABAD291}"/>
              </a:ext>
            </a:extLst>
          </p:cNvPr>
          <p:cNvSpPr/>
          <p:nvPr/>
        </p:nvSpPr>
        <p:spPr>
          <a:xfrm>
            <a:off x="2883532" y="2677902"/>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C4446D1-6D57-17DF-B88B-60DF6A1F4A99}"/>
              </a:ext>
            </a:extLst>
          </p:cNvPr>
          <p:cNvSpPr/>
          <p:nvPr/>
        </p:nvSpPr>
        <p:spPr>
          <a:xfrm>
            <a:off x="5502053" y="2659751"/>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1B6427B2-7B1F-ABA6-82F6-A193EC898BD1}"/>
              </a:ext>
            </a:extLst>
          </p:cNvPr>
          <p:cNvSpPr/>
          <p:nvPr/>
        </p:nvSpPr>
        <p:spPr>
          <a:xfrm>
            <a:off x="8431409" y="2752461"/>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AF79DB0D-E759-5687-E39E-EE3786FA3F15}"/>
              </a:ext>
            </a:extLst>
          </p:cNvPr>
          <p:cNvSpPr/>
          <p:nvPr/>
        </p:nvSpPr>
        <p:spPr>
          <a:xfrm rot="10800000">
            <a:off x="5502052" y="5331894"/>
            <a:ext cx="1528667" cy="503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5165C40E-4718-72EF-A60E-2A59D7266682}"/>
              </a:ext>
            </a:extLst>
          </p:cNvPr>
          <p:cNvSpPr/>
          <p:nvPr/>
        </p:nvSpPr>
        <p:spPr>
          <a:xfrm rot="14300125" flipV="1">
            <a:off x="1595032" y="3776922"/>
            <a:ext cx="1094532" cy="496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row: Down 36">
            <a:extLst>
              <a:ext uri="{FF2B5EF4-FFF2-40B4-BE49-F238E27FC236}">
                <a16:creationId xmlns:a16="http://schemas.microsoft.com/office/drawing/2014/main" id="{AADE7D78-4D28-213A-9D24-29171E0F1DA8}"/>
              </a:ext>
            </a:extLst>
          </p:cNvPr>
          <p:cNvSpPr/>
          <p:nvPr/>
        </p:nvSpPr>
        <p:spPr>
          <a:xfrm>
            <a:off x="10020618" y="4050867"/>
            <a:ext cx="176984" cy="3526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Audio 24">
            <a:hlinkClick r:id="" action="ppaction://media"/>
            <a:extLst>
              <a:ext uri="{FF2B5EF4-FFF2-40B4-BE49-F238E27FC236}">
                <a16:creationId xmlns:a16="http://schemas.microsoft.com/office/drawing/2014/main" id="{E62A6DD1-DA44-2AEB-C7DF-B4EA7090629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26115331"/>
      </p:ext>
    </p:extLst>
  </p:cSld>
  <p:clrMapOvr>
    <a:masterClrMapping/>
  </p:clrMapOvr>
  <mc:AlternateContent xmlns:mc="http://schemas.openxmlformats.org/markup-compatibility/2006" xmlns:p14="http://schemas.microsoft.com/office/powerpoint/2010/main">
    <mc:Choice Requires="p14">
      <p:transition spd="slow" p14:dur="2000" advTm="34714"/>
    </mc:Choice>
    <mc:Fallback xmlns="">
      <p:transition spd="slow" advTm="34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C37EE-3214-3C0B-5CC0-1513840C34CD}"/>
              </a:ext>
            </a:extLst>
          </p:cNvPr>
          <p:cNvSpPr>
            <a:spLocks noGrp="1"/>
          </p:cNvSpPr>
          <p:nvPr>
            <p:ph type="title"/>
          </p:nvPr>
        </p:nvSpPr>
        <p:spPr>
          <a:xfrm>
            <a:off x="652312" y="477267"/>
            <a:ext cx="11029616" cy="1013800"/>
          </a:xfrm>
        </p:spPr>
        <p:txBody>
          <a:bodyPr>
            <a:noAutofit/>
          </a:bodyPr>
          <a:lstStyle/>
          <a:p>
            <a:r>
              <a:rPr lang="en-IN" sz="3400" dirty="0"/>
              <a:t>GRAPHICAL VIEW OF THE Proposed MODEL</a:t>
            </a:r>
            <a:endParaRPr lang="en-US" sz="3400" dirty="0"/>
          </a:p>
        </p:txBody>
      </p:sp>
      <p:pic>
        <p:nvPicPr>
          <p:cNvPr id="5" name="Picture 4">
            <a:extLst>
              <a:ext uri="{FF2B5EF4-FFF2-40B4-BE49-F238E27FC236}">
                <a16:creationId xmlns:a16="http://schemas.microsoft.com/office/drawing/2014/main" id="{0878E7E8-7C81-185E-815B-2DB5D04EC3BB}"/>
              </a:ext>
            </a:extLst>
          </p:cNvPr>
          <p:cNvPicPr>
            <a:picLocks noChangeAspect="1"/>
          </p:cNvPicPr>
          <p:nvPr/>
        </p:nvPicPr>
        <p:blipFill rotWithShape="1">
          <a:blip r:embed="rId4"/>
          <a:srcRect l="25543" t="35742" r="67174" b="45118"/>
          <a:stretch/>
        </p:blipFill>
        <p:spPr>
          <a:xfrm>
            <a:off x="1019993" y="1921364"/>
            <a:ext cx="1232451" cy="1821085"/>
          </a:xfrm>
          <a:prstGeom prst="rect">
            <a:avLst/>
          </a:prstGeom>
        </p:spPr>
      </p:pic>
      <p:pic>
        <p:nvPicPr>
          <p:cNvPr id="6" name="Picture 5">
            <a:extLst>
              <a:ext uri="{FF2B5EF4-FFF2-40B4-BE49-F238E27FC236}">
                <a16:creationId xmlns:a16="http://schemas.microsoft.com/office/drawing/2014/main" id="{C405F072-04BB-D18F-914F-68CD016B9E3B}"/>
              </a:ext>
            </a:extLst>
          </p:cNvPr>
          <p:cNvPicPr>
            <a:picLocks noChangeAspect="1"/>
          </p:cNvPicPr>
          <p:nvPr/>
        </p:nvPicPr>
        <p:blipFill rotWithShape="1">
          <a:blip r:embed="rId5"/>
          <a:srcRect l="29130" t="36322" r="60761" b="54205"/>
          <a:stretch/>
        </p:blipFill>
        <p:spPr>
          <a:xfrm>
            <a:off x="2457434" y="2245739"/>
            <a:ext cx="1232452" cy="649357"/>
          </a:xfrm>
          <a:prstGeom prst="rect">
            <a:avLst/>
          </a:prstGeom>
        </p:spPr>
      </p:pic>
      <p:pic>
        <p:nvPicPr>
          <p:cNvPr id="7" name="Picture 6">
            <a:extLst>
              <a:ext uri="{FF2B5EF4-FFF2-40B4-BE49-F238E27FC236}">
                <a16:creationId xmlns:a16="http://schemas.microsoft.com/office/drawing/2014/main" id="{65273127-162E-0D3B-E4E9-59B06B29A658}"/>
              </a:ext>
            </a:extLst>
          </p:cNvPr>
          <p:cNvPicPr>
            <a:picLocks noChangeAspect="1"/>
          </p:cNvPicPr>
          <p:nvPr/>
        </p:nvPicPr>
        <p:blipFill rotWithShape="1">
          <a:blip r:embed="rId5"/>
          <a:srcRect l="38804" t="32842" r="53044" b="54205"/>
          <a:stretch/>
        </p:blipFill>
        <p:spPr>
          <a:xfrm>
            <a:off x="3909549" y="1880881"/>
            <a:ext cx="1483104" cy="1324906"/>
          </a:xfrm>
          <a:prstGeom prst="rect">
            <a:avLst/>
          </a:prstGeom>
        </p:spPr>
      </p:pic>
      <p:pic>
        <p:nvPicPr>
          <p:cNvPr id="8" name="Picture 7">
            <a:extLst>
              <a:ext uri="{FF2B5EF4-FFF2-40B4-BE49-F238E27FC236}">
                <a16:creationId xmlns:a16="http://schemas.microsoft.com/office/drawing/2014/main" id="{EF6604CE-2B8F-4362-3E2B-083970C91B4B}"/>
              </a:ext>
            </a:extLst>
          </p:cNvPr>
          <p:cNvPicPr>
            <a:picLocks noChangeAspect="1"/>
          </p:cNvPicPr>
          <p:nvPr/>
        </p:nvPicPr>
        <p:blipFill rotWithShape="1">
          <a:blip r:embed="rId6"/>
          <a:srcRect l="45442" t="34945" r="47276" b="53262"/>
          <a:stretch/>
        </p:blipFill>
        <p:spPr>
          <a:xfrm>
            <a:off x="5512033" y="2209455"/>
            <a:ext cx="887896" cy="808384"/>
          </a:xfrm>
          <a:prstGeom prst="rect">
            <a:avLst/>
          </a:prstGeom>
        </p:spPr>
      </p:pic>
      <p:pic>
        <p:nvPicPr>
          <p:cNvPr id="9" name="Picture 8">
            <a:extLst>
              <a:ext uri="{FF2B5EF4-FFF2-40B4-BE49-F238E27FC236}">
                <a16:creationId xmlns:a16="http://schemas.microsoft.com/office/drawing/2014/main" id="{52599E27-CF8B-63A0-F010-170AC57BA377}"/>
              </a:ext>
            </a:extLst>
          </p:cNvPr>
          <p:cNvPicPr>
            <a:picLocks noChangeAspect="1"/>
          </p:cNvPicPr>
          <p:nvPr/>
        </p:nvPicPr>
        <p:blipFill rotWithShape="1">
          <a:blip r:embed="rId7"/>
          <a:srcRect l="51631" t="31489" r="35108" b="54205"/>
          <a:stretch/>
        </p:blipFill>
        <p:spPr>
          <a:xfrm>
            <a:off x="6619592" y="1946611"/>
            <a:ext cx="1981917" cy="1202147"/>
          </a:xfrm>
          <a:prstGeom prst="rect">
            <a:avLst/>
          </a:prstGeom>
        </p:spPr>
      </p:pic>
      <p:pic>
        <p:nvPicPr>
          <p:cNvPr id="10" name="Picture 9">
            <a:extLst>
              <a:ext uri="{FF2B5EF4-FFF2-40B4-BE49-F238E27FC236}">
                <a16:creationId xmlns:a16="http://schemas.microsoft.com/office/drawing/2014/main" id="{B5F9C700-2732-0F74-24EE-C24FF1F5A550}"/>
              </a:ext>
            </a:extLst>
          </p:cNvPr>
          <p:cNvPicPr>
            <a:picLocks noChangeAspect="1"/>
          </p:cNvPicPr>
          <p:nvPr/>
        </p:nvPicPr>
        <p:blipFill rotWithShape="1">
          <a:blip r:embed="rId8"/>
          <a:srcRect l="61159" t="38449" r="29562" b="50000"/>
          <a:stretch/>
        </p:blipFill>
        <p:spPr>
          <a:xfrm>
            <a:off x="8686800" y="2196495"/>
            <a:ext cx="1255625" cy="878806"/>
          </a:xfrm>
          <a:prstGeom prst="rect">
            <a:avLst/>
          </a:prstGeom>
        </p:spPr>
      </p:pic>
      <p:pic>
        <p:nvPicPr>
          <p:cNvPr id="11" name="Picture 10">
            <a:extLst>
              <a:ext uri="{FF2B5EF4-FFF2-40B4-BE49-F238E27FC236}">
                <a16:creationId xmlns:a16="http://schemas.microsoft.com/office/drawing/2014/main" id="{6DAE4C20-2940-B31D-0129-785E91C5BF8F}"/>
              </a:ext>
            </a:extLst>
          </p:cNvPr>
          <p:cNvPicPr>
            <a:picLocks noChangeAspect="1"/>
          </p:cNvPicPr>
          <p:nvPr/>
        </p:nvPicPr>
        <p:blipFill rotWithShape="1">
          <a:blip r:embed="rId9"/>
          <a:srcRect l="61087" t="54205" r="27608" b="34244"/>
          <a:stretch/>
        </p:blipFill>
        <p:spPr>
          <a:xfrm>
            <a:off x="9836842" y="2091068"/>
            <a:ext cx="1674438" cy="961998"/>
          </a:xfrm>
          <a:prstGeom prst="rect">
            <a:avLst/>
          </a:prstGeom>
        </p:spPr>
      </p:pic>
      <p:pic>
        <p:nvPicPr>
          <p:cNvPr id="12" name="Picture 11">
            <a:extLst>
              <a:ext uri="{FF2B5EF4-FFF2-40B4-BE49-F238E27FC236}">
                <a16:creationId xmlns:a16="http://schemas.microsoft.com/office/drawing/2014/main" id="{487EAF80-DA8E-C75F-7A9B-AF48B92D9CFD}"/>
              </a:ext>
            </a:extLst>
          </p:cNvPr>
          <p:cNvPicPr>
            <a:picLocks noChangeAspect="1"/>
          </p:cNvPicPr>
          <p:nvPr/>
        </p:nvPicPr>
        <p:blipFill rotWithShape="1">
          <a:blip r:embed="rId10"/>
          <a:srcRect l="39565" t="55660" r="45366" b="36800"/>
          <a:stretch/>
        </p:blipFill>
        <p:spPr>
          <a:xfrm>
            <a:off x="7451546" y="4654113"/>
            <a:ext cx="1837155" cy="516834"/>
          </a:xfrm>
          <a:prstGeom prst="rect">
            <a:avLst/>
          </a:prstGeom>
        </p:spPr>
      </p:pic>
      <p:pic>
        <p:nvPicPr>
          <p:cNvPr id="13" name="Picture 12">
            <a:extLst>
              <a:ext uri="{FF2B5EF4-FFF2-40B4-BE49-F238E27FC236}">
                <a16:creationId xmlns:a16="http://schemas.microsoft.com/office/drawing/2014/main" id="{39630542-854B-44F6-5BE9-42511A996988}"/>
              </a:ext>
            </a:extLst>
          </p:cNvPr>
          <p:cNvPicPr>
            <a:picLocks noChangeAspect="1"/>
          </p:cNvPicPr>
          <p:nvPr/>
        </p:nvPicPr>
        <p:blipFill rotWithShape="1">
          <a:blip r:embed="rId11"/>
          <a:srcRect l="26018" t="46568" r="43153" b="11672"/>
          <a:stretch/>
        </p:blipFill>
        <p:spPr>
          <a:xfrm>
            <a:off x="5277835" y="4344736"/>
            <a:ext cx="1578540" cy="1202147"/>
          </a:xfrm>
          <a:prstGeom prst="rect">
            <a:avLst/>
          </a:prstGeom>
        </p:spPr>
      </p:pic>
      <p:pic>
        <p:nvPicPr>
          <p:cNvPr id="14" name="Picture 13">
            <a:extLst>
              <a:ext uri="{FF2B5EF4-FFF2-40B4-BE49-F238E27FC236}">
                <a16:creationId xmlns:a16="http://schemas.microsoft.com/office/drawing/2014/main" id="{D30ED984-5F11-1002-2198-93A967AF2C03}"/>
              </a:ext>
            </a:extLst>
          </p:cNvPr>
          <p:cNvPicPr>
            <a:picLocks noChangeAspect="1"/>
          </p:cNvPicPr>
          <p:nvPr/>
        </p:nvPicPr>
        <p:blipFill rotWithShape="1">
          <a:blip r:embed="rId12"/>
          <a:srcRect l="29170" t="51239" r="45592" b="36568"/>
          <a:stretch/>
        </p:blipFill>
        <p:spPr>
          <a:xfrm>
            <a:off x="4580751" y="5654940"/>
            <a:ext cx="2811913" cy="763883"/>
          </a:xfrm>
          <a:prstGeom prst="rect">
            <a:avLst/>
          </a:prstGeom>
        </p:spPr>
      </p:pic>
      <p:sp>
        <p:nvSpPr>
          <p:cNvPr id="15" name="Arrow: Up 14">
            <a:extLst>
              <a:ext uri="{FF2B5EF4-FFF2-40B4-BE49-F238E27FC236}">
                <a16:creationId xmlns:a16="http://schemas.microsoft.com/office/drawing/2014/main" id="{0EE6EE4B-C4D7-1B2B-1F2B-28F32436BCB2}"/>
              </a:ext>
            </a:extLst>
          </p:cNvPr>
          <p:cNvSpPr/>
          <p:nvPr/>
        </p:nvSpPr>
        <p:spPr>
          <a:xfrm rot="16200000">
            <a:off x="8285077" y="4576692"/>
            <a:ext cx="189142" cy="113133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descr="What is Machine Learning Course| Its Importance and Types-FORE">
            <a:extLst>
              <a:ext uri="{FF2B5EF4-FFF2-40B4-BE49-F238E27FC236}">
                <a16:creationId xmlns:a16="http://schemas.microsoft.com/office/drawing/2014/main" id="{9901448B-DAB5-EEC1-1BDC-B18D671672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46480" y="4699285"/>
            <a:ext cx="2483430" cy="151985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899146C-B4B6-AD94-A8C1-E916EAC53392}"/>
              </a:ext>
            </a:extLst>
          </p:cNvPr>
          <p:cNvPicPr>
            <a:picLocks noChangeAspect="1"/>
          </p:cNvPicPr>
          <p:nvPr/>
        </p:nvPicPr>
        <p:blipFill rotWithShape="1">
          <a:blip r:embed="rId14"/>
          <a:srcRect l="25249" t="80531" r="59682" b="13674"/>
          <a:stretch/>
        </p:blipFill>
        <p:spPr>
          <a:xfrm>
            <a:off x="9609065" y="4126634"/>
            <a:ext cx="1837156" cy="397227"/>
          </a:xfrm>
          <a:prstGeom prst="rect">
            <a:avLst/>
          </a:prstGeom>
        </p:spPr>
      </p:pic>
      <p:sp>
        <p:nvSpPr>
          <p:cNvPr id="18" name="Arrow: Down 17">
            <a:extLst>
              <a:ext uri="{FF2B5EF4-FFF2-40B4-BE49-F238E27FC236}">
                <a16:creationId xmlns:a16="http://schemas.microsoft.com/office/drawing/2014/main" id="{2D2853C6-E5B6-3FF1-EBCB-68C3724946E1}"/>
              </a:ext>
            </a:extLst>
          </p:cNvPr>
          <p:cNvSpPr/>
          <p:nvPr/>
        </p:nvSpPr>
        <p:spPr>
          <a:xfrm>
            <a:off x="10588195" y="3127248"/>
            <a:ext cx="259816" cy="7721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72D31A6C-ABFD-6017-78F2-1DB98FD52B01}"/>
              </a:ext>
            </a:extLst>
          </p:cNvPr>
          <p:cNvSpPr/>
          <p:nvPr/>
        </p:nvSpPr>
        <p:spPr>
          <a:xfrm>
            <a:off x="3469646" y="5175278"/>
            <a:ext cx="1181455" cy="25474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C77B29-A81D-62AA-7901-FAF9291B0EC0}"/>
              </a:ext>
            </a:extLst>
          </p:cNvPr>
          <p:cNvPicPr>
            <a:picLocks noChangeAspect="1"/>
          </p:cNvPicPr>
          <p:nvPr/>
        </p:nvPicPr>
        <p:blipFill rotWithShape="1">
          <a:blip r:embed="rId15"/>
          <a:srcRect l="24910" t="76979" r="66427" b="16489"/>
          <a:stretch/>
        </p:blipFill>
        <p:spPr>
          <a:xfrm>
            <a:off x="3330044" y="4494438"/>
            <a:ext cx="1531842" cy="649357"/>
          </a:xfrm>
          <a:prstGeom prst="rect">
            <a:avLst/>
          </a:prstGeom>
        </p:spPr>
      </p:pic>
      <p:pic>
        <p:nvPicPr>
          <p:cNvPr id="21" name="Picture 20">
            <a:extLst>
              <a:ext uri="{FF2B5EF4-FFF2-40B4-BE49-F238E27FC236}">
                <a16:creationId xmlns:a16="http://schemas.microsoft.com/office/drawing/2014/main" id="{9A3A31AC-7260-287D-4407-A048495780C0}"/>
              </a:ext>
            </a:extLst>
          </p:cNvPr>
          <p:cNvPicPr>
            <a:picLocks noChangeAspect="1"/>
          </p:cNvPicPr>
          <p:nvPr/>
        </p:nvPicPr>
        <p:blipFill rotWithShape="1">
          <a:blip r:embed="rId16"/>
          <a:srcRect l="27718" t="34969" r="29273" b="21697"/>
          <a:stretch/>
        </p:blipFill>
        <p:spPr>
          <a:xfrm>
            <a:off x="464470" y="4315604"/>
            <a:ext cx="2571482" cy="1456665"/>
          </a:xfrm>
          <a:prstGeom prst="rect">
            <a:avLst/>
          </a:prstGeom>
        </p:spPr>
      </p:pic>
      <p:pic>
        <p:nvPicPr>
          <p:cNvPr id="33" name="Audio 32">
            <a:hlinkClick r:id="" action="ppaction://media"/>
            <a:extLst>
              <a:ext uri="{FF2B5EF4-FFF2-40B4-BE49-F238E27FC236}">
                <a16:creationId xmlns:a16="http://schemas.microsoft.com/office/drawing/2014/main" id="{512B7395-F6AB-EE90-EBC2-A24A8585AEC3}"/>
              </a:ext>
            </a:extLst>
          </p:cNvPr>
          <p:cNvPicPr>
            <a:picLocks noChangeAspect="1"/>
          </p:cNvPicPr>
          <p:nvPr>
            <a:audioFile r:link="rId2"/>
            <p:extLst>
              <p:ext uri="{DAA4B4D4-6D71-4841-9C94-3DE7FCFB9230}">
                <p14:media xmlns:p14="http://schemas.microsoft.com/office/powerpoint/2010/main" r:embed="rId1"/>
              </p:ext>
            </p:extLst>
          </p:nvPr>
        </p:nvPicPr>
        <p:blipFill>
          <a:blip r:embed="rId1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6755304"/>
      </p:ext>
    </p:extLst>
  </p:cSld>
  <p:clrMapOvr>
    <a:masterClrMapping/>
  </p:clrMapOvr>
  <mc:AlternateContent xmlns:mc="http://schemas.openxmlformats.org/markup-compatibility/2006" xmlns:p14="http://schemas.microsoft.com/office/powerpoint/2010/main">
    <mc:Choice Requires="p14">
      <p:transition spd="slow" p14:dur="2000" advTm="27364"/>
    </mc:Choice>
    <mc:Fallback xmlns="">
      <p:transition spd="slow" advTm="27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DDF0-7CAC-3C53-6215-C3B5F1D4B1B4}"/>
              </a:ext>
            </a:extLst>
          </p:cNvPr>
          <p:cNvSpPr>
            <a:spLocks noGrp="1"/>
          </p:cNvSpPr>
          <p:nvPr>
            <p:ph type="title"/>
          </p:nvPr>
        </p:nvSpPr>
        <p:spPr/>
        <p:txBody>
          <a:bodyPr>
            <a:normAutofit/>
          </a:bodyPr>
          <a:lstStyle/>
          <a:p>
            <a:r>
              <a:rPr lang="en-IN" sz="4400" dirty="0"/>
              <a:t>Dataset from Kaggle</a:t>
            </a:r>
            <a:endParaRPr lang="en-US" sz="4400" dirty="0"/>
          </a:p>
        </p:txBody>
      </p:sp>
      <p:sp>
        <p:nvSpPr>
          <p:cNvPr id="3" name="Content Placeholder 2">
            <a:extLst>
              <a:ext uri="{FF2B5EF4-FFF2-40B4-BE49-F238E27FC236}">
                <a16:creationId xmlns:a16="http://schemas.microsoft.com/office/drawing/2014/main" id="{47CAFC84-018B-051E-7B15-B02155F8FD97}"/>
              </a:ext>
            </a:extLst>
          </p:cNvPr>
          <p:cNvSpPr>
            <a:spLocks noGrp="1"/>
          </p:cNvSpPr>
          <p:nvPr>
            <p:ph idx="1"/>
          </p:nvPr>
        </p:nvSpPr>
        <p:spPr>
          <a:xfrm>
            <a:off x="396240" y="314960"/>
            <a:ext cx="11214567" cy="6207760"/>
          </a:xfrm>
        </p:spPr>
        <p:txBody>
          <a:bodyPr/>
          <a:lstStyle/>
          <a:p>
            <a:r>
              <a:rPr lang="en-US" sz="1800" dirty="0">
                <a:hlinkClick r:id="rId4"/>
              </a:rPr>
              <a:t>https://www.kaggle.com/datasets/fhabibimoghaddam/mobile-price-prediction</a:t>
            </a:r>
            <a:endParaRPr lang="en-US" sz="1800" dirty="0"/>
          </a:p>
          <a:p>
            <a:r>
              <a:rPr lang="en-US" sz="1800" dirty="0"/>
              <a:t>Volume: 2000 samples of data</a:t>
            </a:r>
          </a:p>
          <a:p>
            <a:r>
              <a:rPr lang="en-US" sz="1800" dirty="0"/>
              <a:t>Variety: Structured Data</a:t>
            </a:r>
          </a:p>
          <a:p>
            <a:r>
              <a:rPr lang="en-US" sz="1800" dirty="0"/>
              <a:t>Velocity: Data collected during 2021</a:t>
            </a:r>
          </a:p>
          <a:p>
            <a:r>
              <a:rPr lang="en-US" sz="1800" dirty="0"/>
              <a:t>Veracity: Kaggle is said to be the trusted go to point of information</a:t>
            </a:r>
          </a:p>
          <a:p>
            <a:r>
              <a:rPr lang="en-US" sz="1800" dirty="0"/>
              <a:t>Value: Data can be used to estimate mobile prices</a:t>
            </a:r>
          </a:p>
          <a:p>
            <a:endParaRPr lang="en-US" dirty="0"/>
          </a:p>
          <a:p>
            <a:endParaRPr lang="en-US" dirty="0"/>
          </a:p>
        </p:txBody>
      </p:sp>
      <p:pic>
        <p:nvPicPr>
          <p:cNvPr id="7" name="Picture 6">
            <a:extLst>
              <a:ext uri="{FF2B5EF4-FFF2-40B4-BE49-F238E27FC236}">
                <a16:creationId xmlns:a16="http://schemas.microsoft.com/office/drawing/2014/main" id="{68AA335E-553A-583B-5B88-5FA829D739E7}"/>
              </a:ext>
            </a:extLst>
          </p:cNvPr>
          <p:cNvPicPr>
            <a:picLocks noChangeAspect="1"/>
          </p:cNvPicPr>
          <p:nvPr/>
        </p:nvPicPr>
        <p:blipFill>
          <a:blip r:embed="rId5"/>
          <a:stretch>
            <a:fillRect/>
          </a:stretch>
        </p:blipFill>
        <p:spPr>
          <a:xfrm>
            <a:off x="888584" y="4226560"/>
            <a:ext cx="9602032" cy="2610004"/>
          </a:xfrm>
          <a:prstGeom prst="rect">
            <a:avLst/>
          </a:prstGeom>
        </p:spPr>
      </p:pic>
      <p:pic>
        <p:nvPicPr>
          <p:cNvPr id="19" name="Audio 18">
            <a:hlinkClick r:id="" action="ppaction://media"/>
            <a:extLst>
              <a:ext uri="{FF2B5EF4-FFF2-40B4-BE49-F238E27FC236}">
                <a16:creationId xmlns:a16="http://schemas.microsoft.com/office/drawing/2014/main" id="{CA7E6B08-CAA2-6104-C61E-3A7B01ADC97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2047223"/>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10A31-22A8-450B-2945-E80180C2A40B}"/>
              </a:ext>
            </a:extLst>
          </p:cNvPr>
          <p:cNvSpPr>
            <a:spLocks noGrp="1"/>
          </p:cNvSpPr>
          <p:nvPr>
            <p:ph type="title"/>
          </p:nvPr>
        </p:nvSpPr>
        <p:spPr/>
        <p:txBody>
          <a:bodyPr>
            <a:normAutofit/>
          </a:bodyPr>
          <a:lstStyle/>
          <a:p>
            <a:r>
              <a:rPr lang="en-IN" sz="4400" dirty="0"/>
              <a:t>Tools to be used</a:t>
            </a:r>
            <a:endParaRPr lang="en-US" sz="4400" dirty="0"/>
          </a:p>
        </p:txBody>
      </p:sp>
      <p:sp>
        <p:nvSpPr>
          <p:cNvPr id="3" name="Content Placeholder 2">
            <a:extLst>
              <a:ext uri="{FF2B5EF4-FFF2-40B4-BE49-F238E27FC236}">
                <a16:creationId xmlns:a16="http://schemas.microsoft.com/office/drawing/2014/main" id="{5290E8AA-49AD-3C8E-1DFE-5D2D29903178}"/>
              </a:ext>
            </a:extLst>
          </p:cNvPr>
          <p:cNvSpPr>
            <a:spLocks noGrp="1"/>
          </p:cNvSpPr>
          <p:nvPr>
            <p:ph idx="1"/>
          </p:nvPr>
        </p:nvSpPr>
        <p:spPr>
          <a:xfrm>
            <a:off x="581192" y="2180496"/>
            <a:ext cx="11029615" cy="3975348"/>
          </a:xfrm>
        </p:spPr>
        <p:txBody>
          <a:bodyPr>
            <a:normAutofit fontScale="92500" lnSpcReduction="20000"/>
          </a:bodyPr>
          <a:lstStyle/>
          <a:p>
            <a:pPr>
              <a:buFont typeface="Wingdings" panose="05000000000000000000" pitchFamily="2" charset="2"/>
              <a:buChar char="§"/>
            </a:pPr>
            <a:r>
              <a:rPr lang="en-IN" sz="2600" b="1" dirty="0"/>
              <a:t>Data Storage </a:t>
            </a:r>
            <a:r>
              <a:rPr lang="en-IN" sz="2600" dirty="0"/>
              <a:t>: </a:t>
            </a:r>
            <a:r>
              <a:rPr lang="en-US" sz="2600" dirty="0"/>
              <a:t>Data is gathered from Kaggle and saved in a </a:t>
            </a:r>
            <a:r>
              <a:rPr lang="en-US" sz="2600" dirty="0" err="1"/>
              <a:t>Github</a:t>
            </a:r>
            <a:r>
              <a:rPr lang="en-US" sz="2600" dirty="0"/>
              <a:t> account for team members to use and access</a:t>
            </a:r>
            <a:r>
              <a:rPr lang="en-IN" sz="2600" dirty="0"/>
              <a:t>.</a:t>
            </a:r>
          </a:p>
          <a:p>
            <a:pPr>
              <a:buFont typeface="Wingdings" panose="05000000000000000000" pitchFamily="2" charset="2"/>
              <a:buChar char="§"/>
            </a:pPr>
            <a:r>
              <a:rPr lang="en-US" sz="2600" b="1" dirty="0"/>
              <a:t>Data Ingestion</a:t>
            </a:r>
            <a:r>
              <a:rPr lang="en-US" sz="2600" dirty="0"/>
              <a:t>: Next, data is absorbed into a </a:t>
            </a:r>
            <a:r>
              <a:rPr lang="en-US" sz="2600" dirty="0" err="1"/>
              <a:t>Jupyter</a:t>
            </a:r>
            <a:r>
              <a:rPr lang="en-US" sz="2600" dirty="0"/>
              <a:t> notebook running Python.</a:t>
            </a:r>
          </a:p>
          <a:p>
            <a:pPr>
              <a:buFont typeface="Wingdings" panose="05000000000000000000" pitchFamily="2" charset="2"/>
              <a:buChar char="§"/>
            </a:pPr>
            <a:r>
              <a:rPr lang="en-US" sz="2600" b="1" dirty="0"/>
              <a:t>Data processing </a:t>
            </a:r>
            <a:r>
              <a:rPr lang="en-US" sz="2600" dirty="0"/>
              <a:t>involves importing Python libraries such as </a:t>
            </a:r>
            <a:r>
              <a:rPr lang="en-US" sz="2600" dirty="0" err="1"/>
              <a:t>numpy</a:t>
            </a:r>
            <a:r>
              <a:rPr lang="en-US" sz="2600" dirty="0"/>
              <a:t>, matplotlib, </a:t>
            </a:r>
            <a:r>
              <a:rPr lang="en-US" sz="2600" dirty="0" err="1"/>
              <a:t>sklearn</a:t>
            </a:r>
            <a:r>
              <a:rPr lang="en-US" sz="2600" dirty="0"/>
              <a:t>, pandas, and seaborn to do pre-processing, data purification, and feature extraction.</a:t>
            </a:r>
          </a:p>
          <a:p>
            <a:pPr>
              <a:buFont typeface="Wingdings" panose="05000000000000000000" pitchFamily="2" charset="2"/>
              <a:buChar char="§"/>
            </a:pPr>
            <a:r>
              <a:rPr lang="en-US" sz="2600" dirty="0"/>
              <a:t>Using the dataset, machine learning models are constructed and assessed.</a:t>
            </a:r>
          </a:p>
          <a:p>
            <a:pPr>
              <a:buFont typeface="Wingdings" panose="05000000000000000000" pitchFamily="2" charset="2"/>
              <a:buChar char="§"/>
            </a:pPr>
            <a:r>
              <a:rPr lang="en-US" sz="2600" b="1" dirty="0"/>
              <a:t>Data Consumption</a:t>
            </a:r>
            <a:r>
              <a:rPr lang="en-US" sz="2600" dirty="0"/>
              <a:t>: For the benefit of data scientists, analysts, and end users, the model and dataset are kept on </a:t>
            </a:r>
            <a:r>
              <a:rPr lang="en-US" sz="2600" dirty="0" err="1"/>
              <a:t>Github</a:t>
            </a:r>
            <a:r>
              <a:rPr lang="en-US" sz="2600" dirty="0"/>
              <a:t> and AWS.</a:t>
            </a:r>
          </a:p>
          <a:p>
            <a:pPr>
              <a:buFont typeface="Wingdings" panose="05000000000000000000" pitchFamily="2" charset="2"/>
              <a:buChar char="§"/>
            </a:pPr>
            <a:r>
              <a:rPr lang="en-US" sz="2600" dirty="0"/>
              <a:t>The user's web application is hosted on Amazon Web Services.</a:t>
            </a:r>
            <a:endParaRPr lang="en-US" dirty="0"/>
          </a:p>
        </p:txBody>
      </p:sp>
      <p:pic>
        <p:nvPicPr>
          <p:cNvPr id="14" name="Audio 13">
            <a:hlinkClick r:id="" action="ppaction://media"/>
            <a:extLst>
              <a:ext uri="{FF2B5EF4-FFF2-40B4-BE49-F238E27FC236}">
                <a16:creationId xmlns:a16="http://schemas.microsoft.com/office/drawing/2014/main" id="{9EE22DC5-ECF1-B649-0AAF-F0618DE2210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1819737"/>
      </p:ext>
    </p:extLst>
  </p:cSld>
  <p:clrMapOvr>
    <a:masterClrMapping/>
  </p:clrMapOvr>
  <mc:AlternateContent xmlns:mc="http://schemas.openxmlformats.org/markup-compatibility/2006" xmlns:p14="http://schemas.microsoft.com/office/powerpoint/2010/main">
    <mc:Choice Requires="p14">
      <p:transition spd="slow" p14:dur="2000" advTm="18876"/>
    </mc:Choice>
    <mc:Fallback xmlns="">
      <p:transition spd="slow" advTm="18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183</TotalTime>
  <Words>642</Words>
  <Application>Microsoft Office PowerPoint</Application>
  <PresentationFormat>Widescreen</PresentationFormat>
  <Paragraphs>62</Paragraphs>
  <Slides>13</Slides>
  <Notes>4</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Century Gothic</vt:lpstr>
      <vt:lpstr>Gill Sans MT</vt:lpstr>
      <vt:lpstr>Wingdings</vt:lpstr>
      <vt:lpstr>Wingdings 2</vt:lpstr>
      <vt:lpstr>Custom</vt:lpstr>
      <vt:lpstr>MOBILE PRICE PREDICTION</vt:lpstr>
      <vt:lpstr>Team 3</vt:lpstr>
      <vt:lpstr>INTRODUCTION</vt:lpstr>
      <vt:lpstr>Challenge</vt:lpstr>
      <vt:lpstr>SOLUTION</vt:lpstr>
      <vt:lpstr>USER STORY</vt:lpstr>
      <vt:lpstr>GRAPHICAL VIEW OF THE Proposed MODEL</vt:lpstr>
      <vt:lpstr>Dataset from Kaggle</vt:lpstr>
      <vt:lpstr>Tools to be used</vt:lpstr>
      <vt:lpstr>MODELS TO BE USED</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PRICE PREDICTION</dc:title>
  <dc:creator>Mamatha Thippani</dc:creator>
  <cp:lastModifiedBy>koteswar enamadni</cp:lastModifiedBy>
  <cp:revision>4</cp:revision>
  <dcterms:created xsi:type="dcterms:W3CDTF">2023-10-18T21:28:07Z</dcterms:created>
  <dcterms:modified xsi:type="dcterms:W3CDTF">2023-10-19T13:05:24Z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2023-10-19T06:59:46Z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f5f170ca-4e7d-4995-8a4b-3e478c41e66c</vt:lpwstr>
  </property>
  <property fmtid="{D5CDD505-2E9C-101B-9397-08002B2CF9AE}" pid="8" name="MSIP_Label_defa4170-0d19-0005-0004-bc88714345d2_ActionId">
    <vt:lpwstr>d4a4e204-93f3-4903-b20c-6946fc586e6b</vt:lpwstr>
  </property>
  <property fmtid="{D5CDD505-2E9C-101B-9397-08002B2CF9AE}" pid="9" name="MSIP_Label_defa4170-0d19-0005-0004-bc88714345d2_ContentBits">
    <vt:lpwstr>0</vt:lpwstr>
  </property>
</Properties>
</file>